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9"/>
  </p:notesMasterIdLst>
  <p:sldIdLst>
    <p:sldId id="256" r:id="rId5"/>
    <p:sldId id="262" r:id="rId6"/>
    <p:sldId id="257" r:id="rId7"/>
    <p:sldId id="258" r:id="rId8"/>
    <p:sldId id="263" r:id="rId9"/>
    <p:sldId id="259" r:id="rId10"/>
    <p:sldId id="264" r:id="rId11"/>
    <p:sldId id="265" r:id="rId12"/>
    <p:sldId id="267" r:id="rId13"/>
    <p:sldId id="280" r:id="rId14"/>
    <p:sldId id="277" r:id="rId15"/>
    <p:sldId id="278" r:id="rId16"/>
    <p:sldId id="279" r:id="rId17"/>
    <p:sldId id="260" r:id="rId18"/>
    <p:sldId id="268" r:id="rId19"/>
    <p:sldId id="274" r:id="rId20"/>
    <p:sldId id="275" r:id="rId21"/>
    <p:sldId id="272" r:id="rId22"/>
    <p:sldId id="273" r:id="rId23"/>
    <p:sldId id="269" r:id="rId24"/>
    <p:sldId id="271" r:id="rId25"/>
    <p:sldId id="261" r:id="rId26"/>
    <p:sldId id="281" r:id="rId27"/>
    <p:sldId id="282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9BB97-F646-4007-A660-87BEBB16D312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02D9F-A2AB-4AC7-B3CA-C8FCD3F60A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8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64d65644a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64d65644a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9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057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5D122A-E584-4592-B03B-F879619C666A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B1E55D-18AA-4072-855C-9FA945B86852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5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122A-E584-4592-B03B-F879619C666A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E55D-18AA-4072-855C-9FA945B86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98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122A-E584-4592-B03B-F879619C666A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E55D-18AA-4072-855C-9FA945B86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0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18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281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21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30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321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393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92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09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122A-E584-4592-B03B-F879619C666A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E55D-18AA-4072-855C-9FA945B8685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4" y="5899894"/>
            <a:ext cx="509588" cy="6478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4" y="5899894"/>
            <a:ext cx="509588" cy="6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61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836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490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091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29/04/2019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Espace revendicatif - Pôle économique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88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4" y="5899894"/>
            <a:ext cx="509588" cy="6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43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158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804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899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934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33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122A-E584-4592-B03B-F879619C666A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E55D-18AA-4072-855C-9FA945B86852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265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229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541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729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5249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215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986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337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355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749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67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122A-E584-4592-B03B-F879619C666A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E55D-18AA-4072-855C-9FA945B86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650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559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538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554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359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82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122A-E584-4592-B03B-F879619C666A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E55D-18AA-4072-855C-9FA945B86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34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122A-E584-4592-B03B-F879619C666A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E55D-18AA-4072-855C-9FA945B86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7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122A-E584-4592-B03B-F879619C666A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E55D-18AA-4072-855C-9FA945B86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1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122A-E584-4592-B03B-F879619C666A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E55D-18AA-4072-855C-9FA945B86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04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122A-E584-4592-B03B-F879619C666A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E55D-18AA-4072-855C-9FA945B86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80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75D122A-E584-4592-B03B-F879619C666A}" type="datetimeFigureOut">
              <a:rPr lang="fr-FR" smtClean="0"/>
              <a:t>16/02/2022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7B1E55D-18AA-4072-855C-9FA945B868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8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01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29/04/2019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Espace revendicatif - Pôle économique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87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17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aoHeprTUI&amp;t=1219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2308163-EE3E-483C-ABCE-0B61C99F6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Revenu universel et revendications CGT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D57383E6-B075-4A32-804D-567A2CCCC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Partie 2</a:t>
            </a:r>
            <a:r>
              <a:rPr lang="fr-FR"/>
              <a:t>: </a:t>
            </a:r>
            <a:r>
              <a:rPr lang="fr-FR" smtClean="0"/>
              <a:t>Nos </a:t>
            </a:r>
            <a:r>
              <a:rPr lang="fr-FR" dirty="0"/>
              <a:t>R</a:t>
            </a:r>
            <a:r>
              <a:rPr lang="fr-FR" smtClean="0"/>
              <a:t>evendications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280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1FD19E-689D-4A23-8579-C67741C3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 y compris en France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2E24C1C5-6ED1-4BE5-8C94-A79776CD8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221" y="2057400"/>
            <a:ext cx="5068220" cy="4038600"/>
          </a:xfrm>
        </p:spPr>
      </p:pic>
    </p:spTree>
    <p:extLst>
      <p:ext uri="{BB962C8B-B14F-4D97-AF65-F5344CB8AC3E}">
        <p14:creationId xmlns:p14="http://schemas.microsoft.com/office/powerpoint/2010/main" val="328409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aides publiques aux entreprises; d’abord des exonérations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65960"/>
            <a:ext cx="3179577" cy="4038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83" y="1965960"/>
            <a:ext cx="7058524" cy="344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0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coût « public » du capital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L’explosion des dépenses publiques pour les entreprises est en train de créer une sorte de « sécurité sociale du capital » (avec moins de cotisations employeur…) qui garantit un niveau de profit « quoi qu’il en coûte »…</a:t>
            </a:r>
          </a:p>
          <a:p>
            <a:r>
              <a:rPr lang="fr-FR" b="1" dirty="0" smtClean="0">
                <a:solidFill>
                  <a:schemeClr val="tx1"/>
                </a:solidFill>
              </a:rPr>
              <a:t>150 milliards d’euros par an</a:t>
            </a:r>
            <a:r>
              <a:rPr lang="fr-FR" dirty="0" smtClean="0">
                <a:solidFill>
                  <a:schemeClr val="tx1"/>
                </a:solidFill>
              </a:rPr>
              <a:t> en rythme de « croisière »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2 fois le budget de l’éducation nationale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50 fois ce qui est économisé avec la réforme de l’assurance chômage (3 mds€)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125 fois ce qui est économisé sur la réforme des APL (1.1 Mds)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+ 82 Mds € en 2020 (aides d’urgence)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+ Plans de « relance » + France 2030…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Il n’y a pas les moyens?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2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Nous pouvons financer un plan de rupture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Il s’agit simplement d’avoir une stratégie / vision différente (ce qui est bien sûr notre cas)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Extension des services publics (pôles publics du transport, de l’énergie, de la finance) &gt; socialisation croissante de la production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Mise en sécurité sociale croissante avec la sécurité sociale intégrale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Opposition privatisation / socialisation est l’autre face du conflit capital / travail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(Pour l’instant on socialise les pertes, et on privatise les profits)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Réduction du temps de travail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77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6ABBFAB-246A-4598-BC6F-1C3BBAEF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IV/ </a:t>
            </a:r>
            <a:r>
              <a:rPr lang="fr-FR" dirty="0"/>
              <a:t>Le moyen terme: les 32h et la RTT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637B118-D265-4D1A-A5A6-167CF8029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Il n’y a pas de fin du travail; il y a une pause dans le progrès social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L’élément central après salaires, investissement, et dépense publique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99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64d65644a_2_1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Sans la RTT nous aurions au moins 30% d’emplois en moins</a:t>
            </a:r>
            <a:endParaRPr dirty="0"/>
          </a:p>
        </p:txBody>
      </p:sp>
      <p:pic>
        <p:nvPicPr>
          <p:cNvPr id="197" name="Google Shape;197;g864d65644a_2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467" y="2057400"/>
            <a:ext cx="6209751" cy="326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864d65644a_2_12"/>
          <p:cNvSpPr txBox="1"/>
          <p:nvPr/>
        </p:nvSpPr>
        <p:spPr>
          <a:xfrm>
            <a:off x="1426140" y="5340877"/>
            <a:ext cx="3103039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latin typeface="Corbel"/>
                <a:ea typeface="Corbel"/>
                <a:cs typeface="Corbel"/>
                <a:sym typeface="Corbel"/>
              </a:rPr>
              <a:t>Source: INSEE / Husson (2019)</a:t>
            </a:r>
            <a:endParaRPr dirty="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928264" y="1965900"/>
            <a:ext cx="3647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Depuis 1950, l’emploi a pu augmenter de plus de 40% alors que le volume de travail total a lui diminué. Cette performance de l’emploi est simplement le résultat de la baisse du temps de travail de chacun et chacune. </a:t>
            </a:r>
          </a:p>
          <a:p>
            <a:endParaRPr lang="fr-FR" dirty="0"/>
          </a:p>
          <a:p>
            <a:r>
              <a:rPr lang="fr-FR" dirty="0" smtClean="0"/>
              <a:t>La productivité rend le travail plus efficace, il est donc logique de faire profiter les travailleur-se-s de ces gains de productivité.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84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959"/>
              <a:buFont typeface="Corbel"/>
              <a:buNone/>
            </a:pPr>
            <a:r>
              <a:rPr lang="fr-FR" sz="3959" dirty="0"/>
              <a:t>Argument  1: La RTT est la politique de l’emploi la plus </a:t>
            </a:r>
            <a:r>
              <a:rPr lang="fr-FR" sz="3959" b="1" dirty="0"/>
              <a:t>efficace</a:t>
            </a:r>
            <a:endParaRPr sz="3959" b="1" dirty="0"/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557560" y="2031889"/>
            <a:ext cx="4717767" cy="418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fr-FR" dirty="0">
                <a:solidFill>
                  <a:schemeClr val="tx1"/>
                </a:solidFill>
              </a:rPr>
              <a:t>Il y a désormais un consensus sur l’efficacité du passage aux 35h; ce sont au moins </a:t>
            </a:r>
            <a:r>
              <a:rPr lang="fr-FR" b="1" dirty="0">
                <a:solidFill>
                  <a:schemeClr val="tx1"/>
                </a:solidFill>
              </a:rPr>
              <a:t>350 000 emplois nets </a:t>
            </a:r>
            <a:r>
              <a:rPr lang="fr-FR" dirty="0">
                <a:solidFill>
                  <a:schemeClr val="tx1"/>
                </a:solidFill>
              </a:rPr>
              <a:t>qui ont été créés lors du passage aux 35h.</a:t>
            </a:r>
          </a:p>
          <a:p>
            <a:pPr marL="22860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endParaRPr lang="fr-FR" dirty="0"/>
          </a:p>
          <a:p>
            <a:pPr marL="685800" lvl="1" indent="-182880">
              <a:spcBef>
                <a:spcPts val="0"/>
              </a:spcBef>
              <a:buSzPts val="1760"/>
            </a:pPr>
            <a:endParaRPr lang="fr-FR" dirty="0"/>
          </a:p>
          <a:p>
            <a:pPr marL="685800" lvl="1" indent="-182880">
              <a:spcBef>
                <a:spcPts val="0"/>
              </a:spcBef>
              <a:buSzPts val="1760"/>
            </a:pPr>
            <a:endParaRPr dirty="0"/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0D5D8513-DE65-954E-BF23-B95F58993D41}"/>
              </a:ext>
            </a:extLst>
          </p:cNvPr>
          <p:cNvSpPr txBox="1"/>
          <p:nvPr/>
        </p:nvSpPr>
        <p:spPr>
          <a:xfrm>
            <a:off x="5275327" y="5438974"/>
            <a:ext cx="5743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</a:t>
            </a:r>
            <a:r>
              <a:rPr lang="fr-FR" dirty="0" err="1"/>
              <a:t>Eydoux</a:t>
            </a:r>
            <a:r>
              <a:rPr lang="fr-FR" dirty="0"/>
              <a:t> Anne, Printemps de l’Eco 2019 : </a:t>
            </a:r>
            <a:r>
              <a:rPr lang="fr-FR" dirty="0">
                <a:hlinkClick r:id="rId3"/>
              </a:rPr>
              <a:t>https://www.youtube.com/watch?v=aPaoHeprTUI&amp;t=1219s</a:t>
            </a:r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9F9BC50F-3D3D-DB4E-9CBA-F9DC85C7B0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58003" y="1965960"/>
          <a:ext cx="5577840" cy="3310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7130">
                  <a:extLst>
                    <a:ext uri="{9D8B030D-6E8A-4147-A177-3AD203B41FA5}">
                      <a16:colId xmlns="" xmlns:a16="http://schemas.microsoft.com/office/drawing/2014/main" val="871265726"/>
                    </a:ext>
                  </a:extLst>
                </a:gridCol>
                <a:gridCol w="2179955">
                  <a:extLst>
                    <a:ext uri="{9D8B030D-6E8A-4147-A177-3AD203B41FA5}">
                      <a16:colId xmlns="" xmlns:a16="http://schemas.microsoft.com/office/drawing/2014/main" val="2997560904"/>
                    </a:ext>
                  </a:extLst>
                </a:gridCol>
                <a:gridCol w="2230755">
                  <a:extLst>
                    <a:ext uri="{9D8B030D-6E8A-4147-A177-3AD203B41FA5}">
                      <a16:colId xmlns="" xmlns:a16="http://schemas.microsoft.com/office/drawing/2014/main" val="116289892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Que disent les évaluations 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7284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Evaluations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Effets (emploi, conditions de travail, productivité etc.)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Méthodologie &amp; Débats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53792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Heyer, Timbeau (2000)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Husson (2002)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100">
                          <a:effectLst/>
                        </a:rPr>
                        <a:t>480 000 emplois à terme si tous les salariés couverts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fr-FR" sz="1100">
                          <a:effectLst/>
                        </a:rPr>
                        <a:t>500 000 emplois créés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100">
                          <a:effectLst/>
                        </a:rPr>
                        <a:t>Simulations macroéconomiques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3851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Estrade et al.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(2001)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Conditions de travail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fr-FR" sz="1100">
                          <a:effectLst/>
                        </a:rPr>
                        <a:t>Salariés majorit. satisfaits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fr-FR" sz="1100">
                          <a:effectLst/>
                        </a:rPr>
                        <a:t>Hausse pression temporelle pour les moins qualifiés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100">
                          <a:effectLst/>
                        </a:rPr>
                        <a:t>Enquêtes auprès des salariés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4908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Bunel et al.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(2002)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fr-FR" sz="1100">
                          <a:effectLst/>
                        </a:rPr>
                        <a:t>Effet positif sur la productivité du travail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fr-FR" sz="1100">
                          <a:effectLst/>
                        </a:rPr>
                        <a:t>Pas d’effet négatif sur la compétitivité des entreprises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100">
                          <a:effectLst/>
                        </a:rPr>
                        <a:t>Enquêtes employeurs : peu d’effets d’aubaine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100">
                          <a:effectLst/>
                        </a:rPr>
                        <a:t>Leur opinion politique influe sur leur perception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12084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N° spécial d’Eco. &amp; statistique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effectLst/>
                        </a:rPr>
                        <a:t>Gubian</a:t>
                      </a:r>
                      <a:r>
                        <a:rPr lang="fr-FR" sz="1100" dirty="0">
                          <a:effectLst/>
                        </a:rPr>
                        <a:t> et al.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(2005)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Consensus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fr-FR" sz="1100" dirty="0">
                          <a:effectLst/>
                        </a:rPr>
                        <a:t>au moins </a:t>
                      </a: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350 000 emploi créés (1998-2002)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Verdana" panose="020B0604030504040204" pitchFamily="34" charset="0"/>
                        <a:buChar char="-"/>
                      </a:pPr>
                      <a:r>
                        <a:rPr lang="fr-FR" sz="1100" dirty="0">
                          <a:effectLst/>
                        </a:rPr>
                        <a:t>Coût budgétaire raisonnable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"/>
                      </a:pPr>
                      <a:r>
                        <a:rPr lang="fr-FR" sz="1100" dirty="0">
                          <a:effectLst/>
                        </a:rPr>
                        <a:t>Simulation </a:t>
                      </a:r>
                      <a:r>
                        <a:rPr lang="fr-FR" sz="1100" dirty="0" err="1">
                          <a:effectLst/>
                        </a:rPr>
                        <a:t>microéco</a:t>
                      </a:r>
                      <a:r>
                        <a:rPr lang="fr-FR" sz="1100" dirty="0"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groupe test&amp; &amp; témoin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"/>
                      </a:pPr>
                      <a:r>
                        <a:rPr lang="fr-FR" sz="1100" dirty="0">
                          <a:effectLst/>
                        </a:rPr>
                        <a:t>débat : effet du partage de travail ou des allègements 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28559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038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 les 35h auraient pu et du être plus efficaces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182880">
              <a:spcBef>
                <a:spcPts val="0"/>
              </a:spcBef>
              <a:buSzPts val="1760"/>
            </a:pPr>
            <a:r>
              <a:rPr lang="fr-FR" dirty="0" smtClean="0">
                <a:solidFill>
                  <a:schemeClr val="tx1"/>
                </a:solidFill>
              </a:rPr>
              <a:t>Selon un rapport de l’Assemblé Nationale, l’effet aurait pu être de 700 000 emplois nets créés</a:t>
            </a:r>
          </a:p>
          <a:p>
            <a:pPr marL="228600" lvl="0" indent="-182880">
              <a:spcBef>
                <a:spcPts val="0"/>
              </a:spcBef>
              <a:buSzPts val="1760"/>
            </a:pPr>
            <a:r>
              <a:rPr lang="fr-FR" dirty="0" smtClean="0">
                <a:solidFill>
                  <a:schemeClr val="tx1"/>
                </a:solidFill>
              </a:rPr>
              <a:t>Le </a:t>
            </a:r>
            <a:r>
              <a:rPr lang="fr-FR" dirty="0">
                <a:solidFill>
                  <a:schemeClr val="tx1"/>
                </a:solidFill>
              </a:rPr>
              <a:t>passage aux 35h aurait pu être encore plus efficace si:</a:t>
            </a:r>
          </a:p>
          <a:p>
            <a:pPr marL="685800" lvl="1" indent="-182880">
              <a:spcBef>
                <a:spcPts val="0"/>
              </a:spcBef>
              <a:buSzPts val="1760"/>
            </a:pPr>
            <a:r>
              <a:rPr lang="fr-FR" dirty="0">
                <a:solidFill>
                  <a:schemeClr val="tx1"/>
                </a:solidFill>
              </a:rPr>
              <a:t>Les entreprises n’avaient pas cherché à faire pression à la baisse sur les salaires</a:t>
            </a:r>
          </a:p>
          <a:p>
            <a:pPr marL="685800" lvl="1" indent="-182880">
              <a:spcBef>
                <a:spcPts val="0"/>
              </a:spcBef>
              <a:buSzPts val="1760"/>
            </a:pPr>
            <a:r>
              <a:rPr lang="fr-FR" b="1" dirty="0">
                <a:solidFill>
                  <a:schemeClr val="tx1"/>
                </a:solidFill>
              </a:rPr>
              <a:t>L’obligation d’embauches </a:t>
            </a:r>
            <a:r>
              <a:rPr lang="fr-FR" dirty="0">
                <a:solidFill>
                  <a:schemeClr val="tx1"/>
                </a:solidFill>
              </a:rPr>
              <a:t>avait été respectée et maintenue dans la Loi</a:t>
            </a:r>
          </a:p>
          <a:p>
            <a:pPr marL="685800" lvl="1" indent="-182880">
              <a:spcBef>
                <a:spcPts val="0"/>
              </a:spcBef>
              <a:buSzPts val="1760"/>
            </a:pPr>
            <a:r>
              <a:rPr lang="fr-FR" dirty="0" smtClean="0">
                <a:solidFill>
                  <a:schemeClr val="tx1"/>
                </a:solidFill>
              </a:rPr>
              <a:t>Les entreprises n’avaient pas compensé la RTT par l’intensification du travail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5709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0FEDF0C-D9B5-4A09-9C5D-ABB3DF3C9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Argument 2: La réduction du temps de travail est </a:t>
            </a:r>
            <a:r>
              <a:rPr lang="fr-FR" dirty="0"/>
              <a:t>la politique de l’emploi la plus </a:t>
            </a:r>
            <a:r>
              <a:rPr lang="fr-FR" b="1" dirty="0"/>
              <a:t>efficiente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2C9A336-80C4-428D-89C0-66BF6BC71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Coût « brut » des allègements Aubry et Fillon: 12,5 milliards par an</a:t>
            </a:r>
          </a:p>
          <a:p>
            <a:r>
              <a:rPr lang="fr-FR" dirty="0">
                <a:solidFill>
                  <a:schemeClr val="tx1"/>
                </a:solidFill>
              </a:rPr>
              <a:t>MAIS la r</a:t>
            </a:r>
            <a:r>
              <a:rPr lang="fr-FR" dirty="0" smtClean="0">
                <a:solidFill>
                  <a:schemeClr val="tx1"/>
                </a:solidFill>
              </a:rPr>
              <a:t>éduction du temps de travail </a:t>
            </a:r>
            <a:r>
              <a:rPr lang="fr-FR" dirty="0">
                <a:solidFill>
                  <a:schemeClr val="tx1"/>
                </a:solidFill>
              </a:rPr>
              <a:t>a permis la création de 350 000 emplois soit 4 </a:t>
            </a:r>
            <a:r>
              <a:rPr lang="fr-FR" dirty="0" smtClean="0">
                <a:solidFill>
                  <a:schemeClr val="tx1"/>
                </a:solidFill>
              </a:rPr>
              <a:t>milliards </a:t>
            </a:r>
            <a:r>
              <a:rPr lang="fr-FR" dirty="0">
                <a:solidFill>
                  <a:schemeClr val="tx1"/>
                </a:solidFill>
              </a:rPr>
              <a:t>de cotisations supplémentaires et 1,8 milliards d’économies sur l’assurance chômage</a:t>
            </a:r>
          </a:p>
          <a:p>
            <a:r>
              <a:rPr lang="fr-FR" dirty="0">
                <a:solidFill>
                  <a:schemeClr val="tx1"/>
                </a:solidFill>
              </a:rPr>
              <a:t>Ces nouveaux travailleurs paient des impôts (IR) et consomment (TVA) pour 3,7 milliards d’€.</a:t>
            </a:r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Le coût net annuel du passage aux 35h n’est alors que 3 milliards d’€, soit 0,15 points de PIB!</a:t>
            </a:r>
          </a:p>
          <a:p>
            <a:r>
              <a:rPr lang="fr-FR" dirty="0">
                <a:solidFill>
                  <a:schemeClr val="tx1"/>
                </a:solidFill>
              </a:rPr>
              <a:t>Source et calculs: Heyer, 2013</a:t>
            </a:r>
          </a:p>
        </p:txBody>
      </p:sp>
    </p:spTree>
    <p:extLst>
      <p:ext uri="{BB962C8B-B14F-4D97-AF65-F5344CB8AC3E}">
        <p14:creationId xmlns:p14="http://schemas.microsoft.com/office/powerpoint/2010/main" val="1565550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D62F648-1EFF-4C06-827A-29335592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CICE: un coût </a:t>
            </a:r>
            <a:r>
              <a:rPr lang="fr-FR" dirty="0" smtClean="0"/>
              <a:t>bien plus </a:t>
            </a:r>
            <a:r>
              <a:rPr lang="fr-FR" dirty="0"/>
              <a:t>important que les lois Aubry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9467BD6-5D3E-4CD7-B83F-FF43296C4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248524"/>
            <a:ext cx="9872871" cy="3847475"/>
          </a:xfrm>
        </p:spPr>
        <p:txBody>
          <a:bodyPr/>
          <a:lstStyle/>
          <a:p>
            <a:pPr marL="228600" lvl="0" indent="-182880" algn="just">
              <a:spcBef>
                <a:spcPts val="0"/>
              </a:spcBef>
              <a:buSzPts val="1760"/>
            </a:pPr>
            <a:r>
              <a:rPr lang="fr-FR" sz="2400" dirty="0">
                <a:solidFill>
                  <a:schemeClr val="tx1"/>
                </a:solidFill>
              </a:rPr>
              <a:t>L’effet des 35h: 350 000 emplois nets créés pour un coût très faible  </a:t>
            </a:r>
          </a:p>
          <a:p>
            <a:pPr marL="228600" lvl="0" indent="-208724" algn="just">
              <a:spcBef>
                <a:spcPts val="0"/>
              </a:spcBef>
              <a:buSzPts val="2035"/>
            </a:pPr>
            <a:r>
              <a:rPr lang="fr-FR" sz="2400" dirty="0">
                <a:solidFill>
                  <a:schemeClr val="tx1"/>
                </a:solidFill>
              </a:rPr>
              <a:t>Sachant que les estimations s’accordent sur 350 000 emplois, cela fait un coût </a:t>
            </a:r>
            <a:r>
              <a:rPr lang="fr-FR" sz="2400" dirty="0" smtClean="0">
                <a:solidFill>
                  <a:schemeClr val="tx1"/>
                </a:solidFill>
              </a:rPr>
              <a:t>net de </a:t>
            </a:r>
            <a:r>
              <a:rPr lang="fr-FR" sz="2400" dirty="0">
                <a:solidFill>
                  <a:schemeClr val="tx1"/>
                </a:solidFill>
              </a:rPr>
              <a:t>moins de 9 000€ par emploi pour les finances publiques</a:t>
            </a:r>
            <a:r>
              <a:rPr lang="fr-FR" sz="2400" dirty="0" smtClean="0">
                <a:solidFill>
                  <a:schemeClr val="tx1"/>
                </a:solidFill>
              </a:rPr>
              <a:t>.</a:t>
            </a:r>
          </a:p>
          <a:p>
            <a:pPr marL="228600" lvl="0" indent="-208724" algn="just">
              <a:spcBef>
                <a:spcPts val="0"/>
              </a:spcBef>
              <a:buSzPts val="2035"/>
            </a:pPr>
            <a:endParaRPr lang="fr-FR" sz="2400" dirty="0">
              <a:solidFill>
                <a:schemeClr val="tx1"/>
              </a:solidFill>
            </a:endParaRPr>
          </a:p>
          <a:p>
            <a:pPr marL="228600" lvl="0" indent="-208724" algn="just">
              <a:spcBef>
                <a:spcPts val="0"/>
              </a:spcBef>
              <a:buSzPts val="2035"/>
            </a:pPr>
            <a:r>
              <a:rPr lang="fr-FR" sz="2400" dirty="0">
                <a:solidFill>
                  <a:schemeClr val="tx1"/>
                </a:solidFill>
              </a:rPr>
              <a:t>Par comparaison, le CICE coûté plus de 20 milliards par </a:t>
            </a:r>
            <a:r>
              <a:rPr lang="fr-FR" sz="2400" dirty="0" smtClean="0">
                <a:solidFill>
                  <a:schemeClr val="tx1"/>
                </a:solidFill>
              </a:rPr>
              <a:t>an (coût brut, on ne connait pas le coût net) </a:t>
            </a:r>
            <a:r>
              <a:rPr lang="fr-FR" sz="2400" dirty="0">
                <a:solidFill>
                  <a:schemeClr val="tx1"/>
                </a:solidFill>
              </a:rPr>
              <a:t>pour 100 000 emplois selon France Stratégie, cela fait donc un </a:t>
            </a:r>
            <a:r>
              <a:rPr lang="fr-FR" sz="2400" dirty="0" smtClean="0">
                <a:solidFill>
                  <a:schemeClr val="tx1"/>
                </a:solidFill>
              </a:rPr>
              <a:t>coût brut </a:t>
            </a:r>
            <a:r>
              <a:rPr lang="fr-FR" sz="2400" dirty="0">
                <a:solidFill>
                  <a:schemeClr val="tx1"/>
                </a:solidFill>
              </a:rPr>
              <a:t>de 200 000€ par </a:t>
            </a:r>
            <a:r>
              <a:rPr lang="fr-FR" sz="2400" dirty="0" smtClean="0">
                <a:solidFill>
                  <a:schemeClr val="tx1"/>
                </a:solidFill>
              </a:rPr>
              <a:t>emploi!</a:t>
            </a:r>
            <a:endParaRPr lang="fr-FR" sz="2400" dirty="0">
              <a:solidFill>
                <a:schemeClr val="tx1"/>
              </a:solidFill>
            </a:endParaRP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81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89A5184-52DA-4307-A3F4-C2D64DA9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faire?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5778627-4A69-42D8-9BEB-16489CAF6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CGT a bien évidemment des propositions. Mais il faut être cohérent et prendre le problème à la racine.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revendications CGT suivent la logique de court-terme / long-terme.</a:t>
            </a:r>
          </a:p>
          <a:p>
            <a:pPr marL="560070" indent="-514350">
              <a:buFont typeface="+mj-lt"/>
              <a:buAutoNum type="romanUcPeriod"/>
            </a:pPr>
            <a:r>
              <a:rPr lang="fr-FR" dirty="0" smtClean="0">
                <a:solidFill>
                  <a:schemeClr val="tx1"/>
                </a:solidFill>
              </a:rPr>
              <a:t>Hausse et extension des minima</a:t>
            </a:r>
          </a:p>
          <a:p>
            <a:pPr marL="560070" indent="-514350">
              <a:buFont typeface="+mj-lt"/>
              <a:buAutoNum type="romanUcPeriod"/>
            </a:pPr>
            <a:r>
              <a:rPr lang="fr-FR" dirty="0" smtClean="0">
                <a:solidFill>
                  <a:schemeClr val="tx1"/>
                </a:solidFill>
              </a:rPr>
              <a:t>Hausse des salaires et fin des temps partiels subis</a:t>
            </a:r>
          </a:p>
          <a:p>
            <a:pPr marL="560070" indent="-514350">
              <a:buFont typeface="+mj-lt"/>
              <a:buAutoNum type="romanUcPeriod"/>
            </a:pPr>
            <a:r>
              <a:rPr lang="fr-FR" dirty="0" smtClean="0">
                <a:solidFill>
                  <a:schemeClr val="tx1"/>
                </a:solidFill>
              </a:rPr>
              <a:t>La lutte contre le coût du capital; pierre angulaire des revendications CGT</a:t>
            </a:r>
          </a:p>
          <a:p>
            <a:pPr marL="560070" indent="-514350">
              <a:buFont typeface="+mj-lt"/>
              <a:buAutoNum type="romanUcPeriod"/>
            </a:pPr>
            <a:r>
              <a:rPr lang="fr-FR" dirty="0" smtClean="0">
                <a:solidFill>
                  <a:schemeClr val="tx1"/>
                </a:solidFill>
              </a:rPr>
              <a:t>Les 32h et la réduction du temps de travail; viser le plein-emploi</a:t>
            </a:r>
          </a:p>
          <a:p>
            <a:pPr marL="560070" indent="-514350">
              <a:buFont typeface="+mj-lt"/>
              <a:buAutoNum type="romanUcPeriod"/>
            </a:pPr>
            <a:r>
              <a:rPr lang="fr-FR" dirty="0" smtClean="0">
                <a:solidFill>
                  <a:schemeClr val="tx1"/>
                </a:solidFill>
              </a:rPr>
              <a:t>Le Nouveau Statut du Travail Salarié et la sécurité sociale professionnelle; l’horizon revendicatif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66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que veut dire « financer » les 32h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Equivalent à une hausse de salaire brut de 9.4% de l’heure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Quatre manières de les appliquer schématiquement: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Hausse des prix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Hausse de la productivité</a:t>
            </a:r>
          </a:p>
          <a:p>
            <a:pPr marL="502920" indent="-457200">
              <a:buFont typeface="+mj-lt"/>
              <a:buAutoNum type="arabicPeriod"/>
            </a:pPr>
            <a:r>
              <a:rPr lang="fr-FR" dirty="0" smtClean="0">
                <a:solidFill>
                  <a:schemeClr val="tx1"/>
                </a:solidFill>
              </a:rPr>
              <a:t>Exonérations de cotisation / subventions / aides publiques aux entreprises</a:t>
            </a:r>
          </a:p>
          <a:p>
            <a:pPr marL="502920" indent="-457200">
              <a:buFont typeface="+mj-lt"/>
              <a:buAutoNum type="arabicPeriod"/>
            </a:pPr>
            <a:r>
              <a:rPr lang="fr-FR" b="1" dirty="0" smtClean="0">
                <a:solidFill>
                  <a:schemeClr val="tx1"/>
                </a:solidFill>
              </a:rPr>
              <a:t>Meilleur partage de la valeur ajoutée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Il ne faut pas oublier les effets positifs de la RTT sur l’économie prise dans son ensemble; d’où nécessité de raisonner à tous les niveaux; </a:t>
            </a:r>
            <a:r>
              <a:rPr lang="fr-FR" dirty="0" err="1" smtClean="0">
                <a:solidFill>
                  <a:schemeClr val="tx1"/>
                </a:solidFill>
              </a:rPr>
              <a:t>interpro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+ pro et de revendiquer une </a:t>
            </a:r>
            <a:r>
              <a:rPr lang="fr-FR" b="1" dirty="0" smtClean="0">
                <a:solidFill>
                  <a:schemeClr val="tx1"/>
                </a:solidFill>
              </a:rPr>
              <a:t>loi cadre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502920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118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effets positifs de la RTT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Hausse de l’emploi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Hausse de la consommation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Hausse des débouchés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Hausse des ressources fiscales et sociales et baisse des dépenses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Cela implique d’organiser les 32h pour qu’elles soient bénéfiques au travailleur-</a:t>
            </a:r>
            <a:r>
              <a:rPr lang="fr-FR" dirty="0" err="1" smtClean="0">
                <a:solidFill>
                  <a:schemeClr val="tx1"/>
                </a:solidFill>
              </a:rPr>
              <a:t>euses</a:t>
            </a:r>
            <a:r>
              <a:rPr lang="fr-FR" dirty="0" smtClean="0">
                <a:solidFill>
                  <a:schemeClr val="tx1"/>
                </a:solidFill>
              </a:rPr>
              <a:t> (Loi Cadre, Obligations d’embauche)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69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1F019D-636A-4EF5-BC9F-B4109098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IV/ Le long-terme: le NSTS et la sécurité sociale professionnelle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3A324C9-38EB-48C2-A40B-7975B34A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L’idée clé: le travail est l’élément central de nos vies; il faut réussir à le sortir de la logique marchande.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salariat, est éclaté, morcelé. Les contrats précaires se multiplient; les donneurs d’ordre n’ont pas les mêmes garanties collectives que les sous-traitants, les conventions collectives sont remises en cause..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projet de la CGT c’est un socle de garantie commune autour du travail</a:t>
            </a:r>
          </a:p>
        </p:txBody>
      </p:sp>
    </p:spTree>
    <p:extLst>
      <p:ext uri="{BB962C8B-B14F-4D97-AF65-F5344CB8AC3E}">
        <p14:creationId xmlns:p14="http://schemas.microsoft.com/office/powerpoint/2010/main" val="1957411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pilier: des garanties interprofessionnelles pour </a:t>
            </a:r>
            <a:r>
              <a:rPr lang="fr-FR" dirty="0" err="1" smtClean="0"/>
              <a:t>toustes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>
                <a:solidFill>
                  <a:schemeClr val="tx1"/>
                </a:solidFill>
              </a:rPr>
              <a:t>Des droits attachés au salarié: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Des </a:t>
            </a:r>
            <a:r>
              <a:rPr lang="fr-FR" dirty="0">
                <a:solidFill>
                  <a:schemeClr val="tx1"/>
                </a:solidFill>
              </a:rPr>
              <a:t>droits progressifs et cumulables (au long de la carrière)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Opposables et </a:t>
            </a:r>
            <a:r>
              <a:rPr lang="fr-FR" dirty="0" smtClean="0">
                <a:solidFill>
                  <a:schemeClr val="tx1"/>
                </a:solidFill>
              </a:rPr>
              <a:t>transférables</a:t>
            </a:r>
            <a:endParaRPr lang="fr-FR" dirty="0">
              <a:solidFill>
                <a:schemeClr val="tx1"/>
              </a:solidFill>
            </a:endParaRPr>
          </a:p>
          <a:p>
            <a:pPr lvl="1"/>
            <a:endParaRPr lang="fr-FR" dirty="0" smtClean="0">
              <a:solidFill>
                <a:schemeClr val="tx1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Parmi ces droits:</a:t>
            </a:r>
          </a:p>
          <a:p>
            <a:pPr lvl="2"/>
            <a:r>
              <a:rPr lang="fr-FR" dirty="0" smtClean="0">
                <a:solidFill>
                  <a:schemeClr val="tx1"/>
                </a:solidFill>
              </a:rPr>
              <a:t>Le CDI ou statut à temps complet</a:t>
            </a:r>
          </a:p>
          <a:p>
            <a:pPr lvl="2"/>
            <a:r>
              <a:rPr lang="fr-FR" dirty="0" smtClean="0">
                <a:solidFill>
                  <a:schemeClr val="tx1"/>
                </a:solidFill>
              </a:rPr>
              <a:t>Déroulement de carrière et progressivité + acquisition progressive de nouvelles qualifications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1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pilier: la sécurité sociale professionnelle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Maintien des droits entre deux emplois et transférabilité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Responsabilité sociale et financière mutualisée des entreprises (au niveau de la branche et du bassin d’emploi) pour garantir le transfert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Cela implique la création d’une nouvelle caisse de sécurité sociale professionnelle assise sur la cotisation &gt; ce qui implique d’en finir avec le « coût public du capital »!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Projet pro et </a:t>
            </a:r>
            <a:r>
              <a:rPr lang="fr-FR" dirty="0" err="1" smtClean="0">
                <a:solidFill>
                  <a:schemeClr val="tx1"/>
                </a:solidFill>
              </a:rPr>
              <a:t>interpro</a:t>
            </a:r>
            <a:r>
              <a:rPr lang="fr-FR" dirty="0" smtClean="0">
                <a:solidFill>
                  <a:schemeClr val="tx1"/>
                </a:solidFill>
              </a:rPr>
              <a:t> ambitieux &gt; extension de la logique de la sécu, nécessite un rapport de force élevé… mais la sécu s’est-elle gagnée facilement?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3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4B0FC10-4EDE-4CDC-8273-317C626D8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I/ Le court terme: hausse et extension des minima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402B578-086B-48EF-A06B-2E642FFEC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Logique: si on défend un horizon différent à la CGT, on ne peut ignorer le réel de court-terme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Revalorisation et extension </a:t>
            </a:r>
            <a:r>
              <a:rPr lang="fr-FR" dirty="0">
                <a:solidFill>
                  <a:schemeClr val="tx1"/>
                </a:solidFill>
              </a:rPr>
              <a:t>des minima; pas de « big bang de la protection sociale </a:t>
            </a:r>
            <a:r>
              <a:rPr lang="fr-FR" dirty="0" smtClean="0">
                <a:solidFill>
                  <a:schemeClr val="tx1"/>
                </a:solidFill>
              </a:rPr>
              <a:t>», mais une amélioration de l’existant.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Hausse des minima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Fin des critères d’âge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Intégration de </a:t>
            </a:r>
            <a:r>
              <a:rPr lang="fr-FR" dirty="0" err="1" smtClean="0">
                <a:solidFill>
                  <a:schemeClr val="tx1"/>
                </a:solidFill>
              </a:rPr>
              <a:t>toustes</a:t>
            </a:r>
            <a:r>
              <a:rPr lang="fr-FR" dirty="0" smtClean="0">
                <a:solidFill>
                  <a:schemeClr val="tx1"/>
                </a:solidFill>
              </a:rPr>
              <a:t> les chômeur-</a:t>
            </a:r>
            <a:r>
              <a:rPr lang="fr-FR" dirty="0" err="1" smtClean="0">
                <a:solidFill>
                  <a:schemeClr val="tx1"/>
                </a:solidFill>
              </a:rPr>
              <a:t>euses</a:t>
            </a:r>
            <a:r>
              <a:rPr lang="fr-FR" dirty="0" smtClean="0">
                <a:solidFill>
                  <a:schemeClr val="tx1"/>
                </a:solidFill>
              </a:rPr>
              <a:t> dans l’assurance-chômage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Diminution du contrôle au profit de l’accompagnement (notamment dans l’accès aux droits) ce qui suppose bien sûr des moyens humains!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D263C9B-C2A3-4F16-9979-DCD14F057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finir avec la pauvreté monétaire? Question de choix politique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73DB333-8B73-4251-971E-6C62BD8C8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Exemple chiffré: revalorisation </a:t>
            </a:r>
            <a:r>
              <a:rPr lang="fr-FR" dirty="0">
                <a:solidFill>
                  <a:schemeClr val="tx1"/>
                </a:solidFill>
              </a:rPr>
              <a:t>du RSA à 800€ par mois par unité de consommation + APL = fait passer tout le monde au dessus du seuil de pauvreté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Coût brut: 1% du PIB, soit à peu près autant que le CICE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Coût net bien inférieur: hausse de la consommation = hausse du PIB = hausse des rentrées fiscales. Estimation entre 5 et 10 milliards €.</a:t>
            </a:r>
          </a:p>
          <a:p>
            <a:r>
              <a:rPr lang="fr-FR" dirty="0">
                <a:solidFill>
                  <a:schemeClr val="tx1"/>
                </a:solidFill>
              </a:rPr>
              <a:t>Plan CGT pour la </a:t>
            </a:r>
            <a:r>
              <a:rPr lang="fr-FR" dirty="0" smtClean="0">
                <a:solidFill>
                  <a:schemeClr val="tx1"/>
                </a:solidFill>
              </a:rPr>
              <a:t>jeunesse; travail confédéral en cours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0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071BE5E-155E-4343-BEC7-6B25BA38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II/ Le court-terme (bis): hausse des </a:t>
            </a:r>
            <a:r>
              <a:rPr lang="fr-FR" dirty="0" smtClean="0"/>
              <a:t>salaires et fin des temps partiels subis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F74C70C-0AAD-4D69-9A97-4504318B7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Hausse du </a:t>
            </a:r>
            <a:r>
              <a:rPr lang="fr-FR" dirty="0" smtClean="0">
                <a:solidFill>
                  <a:schemeClr val="tx1"/>
                </a:solidFill>
              </a:rPr>
              <a:t>SMIC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Fin des temps partiels subis (première cause des « travailleuses pauvres »)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Ajustement automatique des minima de branches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Plus largement hausse des salaires et hausse des salaires </a:t>
            </a:r>
            <a:r>
              <a:rPr lang="fr-FR" b="1" dirty="0" smtClean="0">
                <a:solidFill>
                  <a:schemeClr val="tx1"/>
                </a:solidFill>
              </a:rPr>
              <a:t>BRUTS! 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Comment faire? En luttant contre l’autre bout de la répartition des richesses; le coût du capital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41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155A9CD-AD2D-4354-826B-EA3E1FE5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III/ </a:t>
            </a:r>
            <a:r>
              <a:rPr lang="fr-FR" dirty="0"/>
              <a:t>Le court-terme (ter): en finir avec le coût du capital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1C1A860-45DA-4E4B-83C2-666823032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L’enjeu c’est la répartition des richesses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L’accaparement par une minorité se fait au détriment des salaires, mais aussi de l’investissement et de l’emploi &gt; lien immédiat avec le chômage de masse &gt; lien à nouveau avec la pauvreté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La logique CGT est la plus cohérente; travailler </a:t>
            </a:r>
            <a:r>
              <a:rPr lang="fr-FR" dirty="0" err="1" smtClean="0">
                <a:solidFill>
                  <a:schemeClr val="tx1"/>
                </a:solidFill>
              </a:rPr>
              <a:t>toustes</a:t>
            </a:r>
            <a:r>
              <a:rPr lang="fr-FR" dirty="0" smtClean="0">
                <a:solidFill>
                  <a:schemeClr val="tx1"/>
                </a:solidFill>
              </a:rPr>
              <a:t>, travailler moins et travailler mieux. Pas de « bénéficiaires » d’un côté et des « productifs de l’autre », mais la reconnaissance à </a:t>
            </a:r>
            <a:r>
              <a:rPr lang="fr-FR" dirty="0" err="1" smtClean="0">
                <a:solidFill>
                  <a:schemeClr val="tx1"/>
                </a:solidFill>
              </a:rPr>
              <a:t>toustes</a:t>
            </a:r>
            <a:r>
              <a:rPr lang="fr-FR" dirty="0" smtClean="0">
                <a:solidFill>
                  <a:schemeClr val="tx1"/>
                </a:solidFill>
              </a:rPr>
              <a:t> d’un statut.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6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EFAF8D9-F4DB-410A-A1BA-E98A6BAF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Poids des actionnaires: multiplié par 2.5 en 20 ans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="" xmlns:a16="http://schemas.microsoft.com/office/drawing/2014/main" id="{56882476-4C5A-4258-9626-480AAF4BC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6611" y="2057400"/>
            <a:ext cx="7105440" cy="403860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2F40500-2E0D-4025-BDFF-EB591D2C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ACF22-3949-452F-9B72-A714283E1FE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524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Salaires et dividendes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17679"/>
            <a:ext cx="6212325" cy="431032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ACF22-3949-452F-9B72-A714283E1FEC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43000" y="6223828"/>
            <a:ext cx="625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Source: INSEE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23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profits ne font pas l’investissement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865" y="1700172"/>
            <a:ext cx="7195790" cy="43711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71351" y="6211330"/>
            <a:ext cx="724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Source: INSEE / François </a:t>
            </a:r>
            <a:r>
              <a:rPr lang="fr-FR" dirty="0" err="1" smtClean="0"/>
              <a:t>Geerolf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37691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Personnalisé 3">
      <a:dk1>
        <a:srgbClr val="323232"/>
      </a:dk1>
      <a:lt1>
        <a:sysClr val="window" lastClr="FFFFFF"/>
      </a:lt1>
      <a:dk2>
        <a:srgbClr val="323232"/>
      </a:dk2>
      <a:lt2>
        <a:srgbClr val="E5C243"/>
      </a:lt2>
      <a:accent1>
        <a:srgbClr val="C00000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B9374254-97BC-4C6F-BDC4-CC169823061D}" vid="{546E448F-7E3E-4F5D-ABAE-8467EC55A82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1">
  <a:themeElements>
    <a:clrScheme name="Personnalisé 3">
      <a:dk1>
        <a:srgbClr val="323232"/>
      </a:dk1>
      <a:lt1>
        <a:sysClr val="window" lastClr="FFFFFF"/>
      </a:lt1>
      <a:dk2>
        <a:srgbClr val="323232"/>
      </a:dk2>
      <a:lt2>
        <a:srgbClr val="E5C243"/>
      </a:lt2>
      <a:accent1>
        <a:srgbClr val="C00000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99C60612-143F-4431-9EF9-AE2EDAC1BEF0}" vid="{FEBA295E-E97E-4120-9D9C-ED77DB18E386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 (1)</Template>
  <TotalTime>527</TotalTime>
  <Words>1288</Words>
  <Application>Microsoft Office PowerPoint</Application>
  <PresentationFormat>Grand écran</PresentationFormat>
  <Paragraphs>149</Paragraphs>
  <Slides>24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Symbol</vt:lpstr>
      <vt:lpstr>Times New Roman</vt:lpstr>
      <vt:lpstr>Verdana</vt:lpstr>
      <vt:lpstr>Wingdings</vt:lpstr>
      <vt:lpstr>Thème1</vt:lpstr>
      <vt:lpstr>Conception personnalisée</vt:lpstr>
      <vt:lpstr>1_Thème1</vt:lpstr>
      <vt:lpstr>1_Conception personnalisée</vt:lpstr>
      <vt:lpstr>Revenu universel et revendications CGT</vt:lpstr>
      <vt:lpstr>Que faire?</vt:lpstr>
      <vt:lpstr>I/ Le court terme: hausse et extension des minima</vt:lpstr>
      <vt:lpstr>En finir avec la pauvreté monétaire? Question de choix politique</vt:lpstr>
      <vt:lpstr>II/ Le court-terme (bis): hausse des salaires et fin des temps partiels subis</vt:lpstr>
      <vt:lpstr>III/ Le court-terme (ter): en finir avec le coût du capital</vt:lpstr>
      <vt:lpstr>Poids des actionnaires: multiplié par 2.5 en 20 ans</vt:lpstr>
      <vt:lpstr>Salaires et dividendes</vt:lpstr>
      <vt:lpstr>Les profits ne font pas l’investissement</vt:lpstr>
      <vt:lpstr>… y compris en France</vt:lpstr>
      <vt:lpstr>Les aides publiques aux entreprises; d’abord des exonérations</vt:lpstr>
      <vt:lpstr>Le coût « public » du capital</vt:lpstr>
      <vt:lpstr>Nous pouvons financer un plan de rupture</vt:lpstr>
      <vt:lpstr>IV/ Le moyen terme: les 32h et la RTT</vt:lpstr>
      <vt:lpstr>Sans la RTT nous aurions au moins 30% d’emplois en moins</vt:lpstr>
      <vt:lpstr>Argument  1: La RTT est la politique de l’emploi la plus efficace</vt:lpstr>
      <vt:lpstr>MAIS les 35h auraient pu et du être plus efficaces</vt:lpstr>
      <vt:lpstr>Argument 2: La réduction du temps de travail est la politique de l’emploi la plus efficiente</vt:lpstr>
      <vt:lpstr>Le CICE: un coût bien plus important que les lois Aubry</vt:lpstr>
      <vt:lpstr>Ce que veut dire « financer » les 32h</vt:lpstr>
      <vt:lpstr>Les effets positifs de la RTT</vt:lpstr>
      <vt:lpstr>IV/ Le long-terme: le NSTS et la sécurité sociale professionnelle</vt:lpstr>
      <vt:lpstr>1er pilier: des garanties interprofessionnelles pour toustes</vt:lpstr>
      <vt:lpstr>2ème pilier: la sécurité sociale professionnelle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revendications CGT</dc:title>
  <dc:creator>mathieu</dc:creator>
  <cp:lastModifiedBy>Mathieu COCQ</cp:lastModifiedBy>
  <cp:revision>20</cp:revision>
  <dcterms:created xsi:type="dcterms:W3CDTF">2022-01-31T10:42:32Z</dcterms:created>
  <dcterms:modified xsi:type="dcterms:W3CDTF">2022-02-16T12:41:35Z</dcterms:modified>
</cp:coreProperties>
</file>