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61" r:id="rId8"/>
    <p:sldId id="270" r:id="rId9"/>
    <p:sldId id="271" r:id="rId10"/>
    <p:sldId id="313" r:id="rId11"/>
    <p:sldId id="259" r:id="rId12"/>
    <p:sldId id="315" r:id="rId13"/>
    <p:sldId id="316" r:id="rId14"/>
    <p:sldId id="326" r:id="rId15"/>
    <p:sldId id="279" r:id="rId16"/>
    <p:sldId id="314" r:id="rId17"/>
    <p:sldId id="317" r:id="rId18"/>
    <p:sldId id="318" r:id="rId19"/>
    <p:sldId id="320" r:id="rId20"/>
    <p:sldId id="268" r:id="rId21"/>
    <p:sldId id="265" r:id="rId22"/>
    <p:sldId id="321" r:id="rId23"/>
    <p:sldId id="325" r:id="rId24"/>
    <p:sldId id="331" r:id="rId25"/>
    <p:sldId id="322" r:id="rId26"/>
    <p:sldId id="323" r:id="rId27"/>
    <p:sldId id="324" r:id="rId28"/>
    <p:sldId id="330" r:id="rId29"/>
    <p:sldId id="328" r:id="rId30"/>
    <p:sldId id="329" r:id="rId31"/>
    <p:sldId id="327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93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45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12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349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216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19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41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78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127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381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3875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" y="5899894"/>
            <a:ext cx="509588" cy="6478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" y="5899894"/>
            <a:ext cx="509588" cy="6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642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116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016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551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39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4" y="5899894"/>
            <a:ext cx="509588" cy="6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911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818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21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499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19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565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294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331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825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5014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3570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756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18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872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37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07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197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5883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632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653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643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5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95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80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57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C986585-F4D5-45C5-A01E-17E4EAC40870}" type="datetimeFigureOut">
              <a:rPr lang="fr-FR" smtClean="0"/>
              <a:t>02/02/2022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C85A618-9BCF-441D-9885-9DE11CA4B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619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2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0DC8E9-0503-4167-96D5-926AAF28F9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695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29/04/2019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Espace revendicatif - Pôle économique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EA0-88FF-4D87-AA1E-F58048DD7C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5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F04613-29D2-486C-B7EC-EE14BD46A8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Revenu universel et revendications CGT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77E00C9E-91D1-4FCF-81E5-113B53FB1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Partie 1: quelques constats</a:t>
            </a:r>
          </a:p>
        </p:txBody>
      </p:sp>
    </p:spTree>
    <p:extLst>
      <p:ext uri="{BB962C8B-B14F-4D97-AF65-F5344CB8AC3E}">
        <p14:creationId xmlns:p14="http://schemas.microsoft.com/office/powerpoint/2010/main" val="2351694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9F4FE04-3465-4763-920B-3F956E7FF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II/La réalité de la majorité est plus difficile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56EFAEE-BA0C-4B04-83EB-AA2E8CB46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Pauvreté</a:t>
            </a:r>
          </a:p>
          <a:p>
            <a:r>
              <a:rPr lang="fr-FR" dirty="0">
                <a:solidFill>
                  <a:schemeClr val="tx1"/>
                </a:solidFill>
              </a:rPr>
              <a:t>Chômage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72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C2CB6AC-800F-458A-A0EE-1295595D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deux grandes causes de la pauvreté sont bien connues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5A5E14A-1111-4829-BA66-0378D9221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1/ Situation perso / familiale</a:t>
            </a:r>
          </a:p>
          <a:p>
            <a:r>
              <a:rPr lang="fr-FR" dirty="0">
                <a:solidFill>
                  <a:schemeClr val="tx1"/>
                </a:solidFill>
              </a:rPr>
              <a:t>2/ Situation de l’emploi</a:t>
            </a:r>
          </a:p>
        </p:txBody>
      </p:sp>
    </p:spTree>
    <p:extLst>
      <p:ext uri="{BB962C8B-B14F-4D97-AF65-F5344CB8AC3E}">
        <p14:creationId xmlns:p14="http://schemas.microsoft.com/office/powerpoint/2010/main" val="337109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3733400-5216-494C-B6B2-84E0D0FE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1/ Pauvreté</a:t>
            </a:r>
            <a:r>
              <a:rPr lang="fr-FR" dirty="0"/>
              <a:t>, précarité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AEE1AC6-CC0A-4351-8506-743BF5FDD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tx1"/>
                </a:solidFill>
              </a:rPr>
              <a:t>Pauvreté stable en volume en 2020, mais </a:t>
            </a:r>
            <a:r>
              <a:rPr lang="fr-FR" b="1" dirty="0">
                <a:solidFill>
                  <a:schemeClr val="tx1"/>
                </a:solidFill>
              </a:rPr>
              <a:t>intensification</a:t>
            </a:r>
            <a:r>
              <a:rPr lang="fr-FR" dirty="0">
                <a:solidFill>
                  <a:schemeClr val="tx1"/>
                </a:solidFill>
              </a:rPr>
              <a:t> selon dernière publication INSEE. Stable à 9 millions de personnes pauvres n’est pas une bonne nouvelle.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Etudiants non comptabilisés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Merci à la sécu</a:t>
            </a:r>
          </a:p>
          <a:p>
            <a:pPr algn="l"/>
            <a:r>
              <a:rPr lang="fr-FR" b="0" i="0" dirty="0">
                <a:solidFill>
                  <a:srgbClr val="343A40"/>
                </a:solidFill>
                <a:effectLst/>
                <a:latin typeface="AvenirNextCyr"/>
              </a:rPr>
              <a:t>4 millions de </a:t>
            </a:r>
            <a:r>
              <a:rPr lang="fr-FR" b="1" i="0" dirty="0">
                <a:solidFill>
                  <a:srgbClr val="343A40"/>
                </a:solidFill>
                <a:effectLst/>
                <a:latin typeface="AvenirNextCyr"/>
              </a:rPr>
              <a:t>« fragilisés » </a:t>
            </a:r>
            <a:r>
              <a:rPr lang="fr-FR" b="0" i="0" dirty="0">
                <a:solidFill>
                  <a:srgbClr val="343A40"/>
                </a:solidFill>
                <a:effectLst/>
                <a:latin typeface="AvenirNextCyr"/>
              </a:rPr>
              <a:t>(essentiellement du à la situation professionnelle); source CREDOC</a:t>
            </a:r>
          </a:p>
          <a:p>
            <a:pPr lvl="1"/>
            <a:r>
              <a:rPr lang="fr-FR" b="0" i="0" dirty="0">
                <a:solidFill>
                  <a:srgbClr val="343A40"/>
                </a:solidFill>
                <a:effectLst/>
                <a:latin typeface="AvenirNextCyr"/>
              </a:rPr>
              <a:t>Parmi ces 4 millions de personnes, on retrouve une intensification des problèmes « classiques » de la pauvreté ; précarité, situation financière dégradée (+61%), impossibilité de régler certaines dépenses indispensables (loyers, internet, frais de scolarité) pour 20% d’entre eux, renonciation aux soins (46%).</a:t>
            </a:r>
          </a:p>
          <a:p>
            <a:pPr algn="l"/>
            <a:r>
              <a:rPr lang="fr-FR" b="0" i="0" dirty="0">
                <a:solidFill>
                  <a:srgbClr val="343A40"/>
                </a:solidFill>
                <a:effectLst/>
                <a:latin typeface="AvenirNextCyr"/>
              </a:rPr>
              <a:t>La misère est toujours immense en France avec plus de </a:t>
            </a:r>
            <a:r>
              <a:rPr lang="fr-FR" b="1" i="0" dirty="0">
                <a:solidFill>
                  <a:srgbClr val="343A40"/>
                </a:solidFill>
                <a:effectLst/>
                <a:latin typeface="AvenirNextCyr"/>
              </a:rPr>
              <a:t>9 millions de pauvres</a:t>
            </a:r>
            <a:r>
              <a:rPr lang="fr-FR" b="0" i="0" dirty="0">
                <a:solidFill>
                  <a:srgbClr val="343A40"/>
                </a:solidFill>
                <a:effectLst/>
                <a:latin typeface="AvenirNextCyr"/>
              </a:rPr>
              <a:t>. Pour affiner rappelons que selon l’Observatoire des Inégalités 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43A40"/>
                </a:solidFill>
                <a:effectLst/>
                <a:latin typeface="AvenirNextCyr"/>
              </a:rPr>
              <a:t>2 millions de personnes vivent avec moins de 700€ par mois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343A40"/>
                </a:solidFill>
                <a:effectLst/>
                <a:latin typeface="AvenirNextCyr"/>
              </a:rPr>
              <a:t>Plus de 200 000 vivent dans des logements indignes ou à la rue.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7672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C38EC86-EB8D-4DAD-8DF4-304F21B6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2/ Emploi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393A9D0-D1FF-42B4-8293-B06E41D8D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Il y a effectivement une reprise au global récemment MAIS</a:t>
            </a:r>
          </a:p>
          <a:p>
            <a:r>
              <a:rPr lang="fr-FR" dirty="0">
                <a:solidFill>
                  <a:schemeClr val="tx1"/>
                </a:solidFill>
              </a:rPr>
              <a:t>Le chômage est toujours massif (5,3 millions en A B </a:t>
            </a:r>
            <a:r>
              <a:rPr lang="fr-FR" dirty="0" smtClean="0">
                <a:solidFill>
                  <a:schemeClr val="tx1"/>
                </a:solidFill>
              </a:rPr>
              <a:t>C, dernières données DARES)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Hausse des catégories C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Faible volume de travail par mois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Recrutements en CDD courts</a:t>
            </a:r>
          </a:p>
          <a:p>
            <a:pPr lvl="2"/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Autrement dit, il y a probablement un jeu de vases </a:t>
            </a:r>
            <a:r>
              <a:rPr lang="fr-FR" dirty="0" err="1">
                <a:solidFill>
                  <a:schemeClr val="tx1"/>
                </a:solidFill>
              </a:rPr>
              <a:t>communiquants</a:t>
            </a:r>
            <a:r>
              <a:rPr lang="fr-FR" dirty="0">
                <a:solidFill>
                  <a:schemeClr val="tx1"/>
                </a:solidFill>
              </a:rPr>
              <a:t> entre A et C</a:t>
            </a:r>
          </a:p>
          <a:p>
            <a:r>
              <a:rPr lang="fr-FR" dirty="0">
                <a:solidFill>
                  <a:schemeClr val="tx1"/>
                </a:solidFill>
              </a:rPr>
              <a:t>Cela veut dire que la reprise se fait avec une précarisation importante</a:t>
            </a:r>
          </a:p>
        </p:txBody>
      </p:sp>
    </p:spTree>
    <p:extLst>
      <p:ext uri="{BB962C8B-B14F-4D97-AF65-F5344CB8AC3E}">
        <p14:creationId xmlns:p14="http://schemas.microsoft.com/office/powerpoint/2010/main" val="135077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5545A1-A350-4262-9E50-EE1CA88A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dirty="0" err="1" smtClean="0"/>
              <a:t>plateformisation</a:t>
            </a:r>
            <a:r>
              <a:rPr lang="fr-FR" dirty="0" smtClean="0"/>
              <a:t> du travail </a:t>
            </a:r>
            <a:r>
              <a:rPr lang="fr-FR" dirty="0"/>
              <a:t>progresse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B02C25E0-A64A-4231-B534-48D26882F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6817" y="1965960"/>
            <a:ext cx="3978365" cy="4526565"/>
          </a:xfrm>
        </p:spPr>
      </p:pic>
    </p:spTree>
    <p:extLst>
      <p:ext uri="{BB962C8B-B14F-4D97-AF65-F5344CB8AC3E}">
        <p14:creationId xmlns:p14="http://schemas.microsoft.com/office/powerpoint/2010/main" val="212159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A124069-EB6C-4333-9B29-7844DC2B3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3/ Stagnation </a:t>
            </a:r>
            <a:r>
              <a:rPr lang="fr-FR" dirty="0"/>
              <a:t>du « pouvoir d’achat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DBD5ED3-E34E-4C57-BF20-49B77A3B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43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l’inflation est plus élevé dans la période (2.6%)?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>
                <a:solidFill>
                  <a:schemeClr val="tx1"/>
                </a:solidFill>
              </a:rPr>
              <a:t>Prix de l’énergie; + 20% entre </a:t>
            </a:r>
            <a:r>
              <a:rPr lang="fr-FR" dirty="0" err="1">
                <a:solidFill>
                  <a:schemeClr val="tx1"/>
                </a:solidFill>
              </a:rPr>
              <a:t>oct</a:t>
            </a:r>
            <a:r>
              <a:rPr lang="fr-FR" dirty="0">
                <a:solidFill>
                  <a:schemeClr val="tx1"/>
                </a:solidFill>
              </a:rPr>
              <a:t> 2020 et </a:t>
            </a:r>
            <a:r>
              <a:rPr lang="fr-FR" dirty="0" err="1">
                <a:solidFill>
                  <a:schemeClr val="tx1"/>
                </a:solidFill>
              </a:rPr>
              <a:t>oct</a:t>
            </a:r>
            <a:r>
              <a:rPr lang="fr-FR" dirty="0">
                <a:solidFill>
                  <a:schemeClr val="tx1"/>
                </a:solidFill>
              </a:rPr>
              <a:t> 2021. 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Lié à: reprise rapide et offre qui suit moins vite sur le gaz; indexation du prix de l’électricité sur le gaz; pétrole &gt; cours mondiaux. 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Hausse du cours des matières premières</a:t>
            </a:r>
          </a:p>
          <a:p>
            <a:pPr lvl="1"/>
            <a:r>
              <a:rPr lang="fr-FR" dirty="0">
                <a:solidFill>
                  <a:schemeClr val="tx1"/>
                </a:solidFill>
              </a:rPr>
              <a:t>Pénuries sur certains composants (ex: semi-conducteurs)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283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79ABDE5-953A-4872-B329-EB740FB0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dépenses contraintes et pré-engagées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4525F2FE-C7EB-45AC-9288-1662FA5F98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864453"/>
            <a:ext cx="7001922" cy="4038600"/>
          </a:xfr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EA87B39-9517-4745-9607-D096D2163DB3}"/>
              </a:ext>
            </a:extLst>
          </p:cNvPr>
          <p:cNvSpPr txBox="1"/>
          <p:nvPr/>
        </p:nvSpPr>
        <p:spPr>
          <a:xfrm>
            <a:off x="1143000" y="5903053"/>
            <a:ext cx="3898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France Stratégie</a:t>
            </a:r>
          </a:p>
        </p:txBody>
      </p:sp>
    </p:spTree>
    <p:extLst>
      <p:ext uri="{BB962C8B-B14F-4D97-AF65-F5344CB8AC3E}">
        <p14:creationId xmlns:p14="http://schemas.microsoft.com/office/powerpoint/2010/main" val="3102585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31CA56E-39AF-4E21-89DA-17B37D36A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longue stagnation des salaires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1AF8754B-2583-41B1-99D0-7B46D8FB2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648" y="1965960"/>
            <a:ext cx="6114515" cy="4038600"/>
          </a:xfrm>
        </p:spPr>
      </p:pic>
    </p:spTree>
    <p:extLst>
      <p:ext uri="{BB962C8B-B14F-4D97-AF65-F5344CB8AC3E}">
        <p14:creationId xmlns:p14="http://schemas.microsoft.com/office/powerpoint/2010/main" val="2357306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E48E17-EEFF-45B0-A512-D326DABBB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III/ Quelques errements du revenu universel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C23D8A1-33E9-4AFA-859C-3E82648FB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52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0AE3C0-92C5-4EA2-A404-3B70C1CE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CDFCCBD-3615-4F56-B9AF-AA4C881BF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Quelques éléments de réflexion préalables sur la situation Eco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publications du pôle éco: analyses-propositions.cgt.fr ; vous y trouverez TOUT ce que produit le pôle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Sur ce temps d’intervention, 3 temps: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Tout va mieux? Pour le capital, oui.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La réalité du monde du travail est bien plus difficile</a:t>
            </a:r>
          </a:p>
          <a:p>
            <a:pPr marL="560070" indent="-514350">
              <a:buFont typeface="+mj-lt"/>
              <a:buAutoNum type="romanUcPeriod"/>
            </a:pPr>
            <a:r>
              <a:rPr lang="fr-FR" dirty="0" smtClean="0">
                <a:solidFill>
                  <a:schemeClr val="tx1"/>
                </a:solidFill>
              </a:rPr>
              <a:t>De quelques errements du Revenu Universel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2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7493EE7-59B7-4E6D-8676-FE380FE3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le revenu universel séduit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8542916-2EC1-4FC2-9893-D4BCC90B9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Symbole de générosité (un revenu minimal pour </a:t>
            </a:r>
            <a:r>
              <a:rPr lang="fr-FR" dirty="0" smtClean="0">
                <a:solidFill>
                  <a:schemeClr val="tx1"/>
                </a:solidFill>
              </a:rPr>
              <a:t>tous)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Pose de bonnes questions; pauvreté, stigmatisation des plus précaires, inégale répartition du travail, difficulté d’accès à certains minima </a:t>
            </a:r>
            <a:r>
              <a:rPr lang="fr-FR" dirty="0" smtClean="0">
                <a:solidFill>
                  <a:schemeClr val="tx1"/>
                </a:solidFill>
              </a:rPr>
              <a:t>sociaux…</a:t>
            </a: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82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principaux problèmes du revenu de base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S’apparente </a:t>
            </a:r>
            <a:r>
              <a:rPr lang="fr-FR" dirty="0">
                <a:solidFill>
                  <a:schemeClr val="tx1"/>
                </a:solidFill>
              </a:rPr>
              <a:t>à une forme de charité / solde de tout </a:t>
            </a:r>
            <a:r>
              <a:rPr lang="fr-FR" dirty="0" smtClean="0">
                <a:solidFill>
                  <a:schemeClr val="tx1"/>
                </a:solidFill>
              </a:rPr>
              <a:t>compte</a:t>
            </a:r>
          </a:p>
          <a:p>
            <a:r>
              <a:rPr lang="fr-FR" dirty="0">
                <a:solidFill>
                  <a:schemeClr val="tx1"/>
                </a:solidFill>
              </a:rPr>
              <a:t>Supposée « simplicité  »… alors que tous les parcours de vie sont complexes et que l’important c’est le suivi, donc des moyens humains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Repose souvent sur des postulats erronés:</a:t>
            </a:r>
            <a:endParaRPr lang="fr-FR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45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8421F4B-1767-45A6-9BE0-BE7A4B7A7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1/ Le travail ne va pas disparaître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6F1A61-33F9-4766-ADA4-B6A3FED8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Mythe entretenu par des « experts »… mais ne reposant sur rien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1/ Les robots ne détruisent pas les emplois; les employeurs détruisent de l’emploi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2/ L’</a:t>
            </a:r>
            <a:r>
              <a:rPr lang="fr-FR" dirty="0" err="1" smtClean="0">
                <a:solidFill>
                  <a:schemeClr val="tx1"/>
                </a:solidFill>
              </a:rPr>
              <a:t>ubérisation</a:t>
            </a:r>
            <a:r>
              <a:rPr lang="fr-FR" dirty="0" smtClean="0">
                <a:solidFill>
                  <a:schemeClr val="tx1"/>
                </a:solidFill>
              </a:rPr>
              <a:t> n’est pas une fatalité… elle est encouragée par les pouvoirs publics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3/ Les besoins insatisfaits (et donc les besoins en main d’œuvre) sont COLOSSAUX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Education, santé, grand-âge, petit-âge, énergie, métiers du soin et du lien, rénovation thermique…</a:t>
            </a: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25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E0401E-3E41-42B5-8AD7-63DDF648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2/ </a:t>
            </a:r>
            <a:r>
              <a:rPr lang="fr-FR" dirty="0" smtClean="0"/>
              <a:t>Déresponsabilisation des employeurs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CA7FD802-EB94-4FA4-970D-3316BBEAB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Intensification des prestations sociales comme rustine du </a:t>
            </a:r>
            <a:r>
              <a:rPr lang="fr-FR" dirty="0" smtClean="0">
                <a:solidFill>
                  <a:schemeClr val="tx1"/>
                </a:solidFill>
              </a:rPr>
              <a:t>capitalisme (l’autre rustine étant les aides publiques)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La part des prestations sociales dans le revenu des ménages est passé de 17% en 1960 à plus de 35% aujourd’hui</a:t>
            </a:r>
            <a:r>
              <a:rPr lang="fr-FR" dirty="0" smtClean="0">
                <a:solidFill>
                  <a:schemeClr val="tx1"/>
                </a:solidFill>
              </a:rPr>
              <a:t>!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risque c’est de continuer dans cette logique;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Pourquoi augmenter les salaires? Il y a le RU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Favoriserait les temps partiels subis (et c’est même toute la logique du RUA)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 revenu de base comme rustine « totale » du capitalisme…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… au détriment de la logique de la sécu!</a:t>
            </a:r>
          </a:p>
        </p:txBody>
      </p:sp>
    </p:spTree>
    <p:extLst>
      <p:ext uri="{BB962C8B-B14F-4D97-AF65-F5344CB8AC3E}">
        <p14:creationId xmlns:p14="http://schemas.microsoft.com/office/powerpoint/2010/main" val="218200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1E29546-C0D3-4D62-BC8E-1D72EF28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3/ Productifs versus bénéficiaires?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4E2078A-F2D6-4FC0-B291-A20105EC8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Grand risque de segmentation du monde du travail en deux nouvelles catégories; les « productifs » et les « bénéficiaires »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95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09F1713-9DF8-4094-A6DB-79ECF5FB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4/ La voie ouverte à une nouvelle phase de dérégulation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4BB856-32A4-4B8B-BBD2-AF3C034E7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Puisque solde de tout compte… et bien on a plus besoin du reste!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Permet de justifier la dérégulation totale de l’emploi (fin du SMIC, des conventions collectives, des conditions spécifiques de licenciement </a:t>
            </a:r>
            <a:r>
              <a:rPr lang="fr-FR" dirty="0" err="1" smtClean="0">
                <a:solidFill>
                  <a:schemeClr val="tx1"/>
                </a:solidFill>
              </a:rPr>
              <a:t>etc</a:t>
            </a:r>
            <a:r>
              <a:rPr lang="fr-FR" dirty="0" smtClean="0">
                <a:solidFill>
                  <a:schemeClr val="tx1"/>
                </a:solidFill>
              </a:rPr>
              <a:t>).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Bien sûr permet de justifier la fin de l’assurance chômage!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41BA51C-5ED4-487F-9718-84510ACF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projet </a:t>
            </a:r>
            <a:r>
              <a:rPr lang="fr-FR" dirty="0" smtClean="0"/>
              <a:t>gouvernemental</a:t>
            </a:r>
            <a:endParaRPr lang="fr-FR" dirty="0"/>
          </a:p>
        </p:txBody>
      </p:sp>
      <p:pic>
        <p:nvPicPr>
          <p:cNvPr id="4" name="image1.png">
            <a:extLst>
              <a:ext uri="{FF2B5EF4-FFF2-40B4-BE49-F238E27FC236}">
                <a16:creationId xmlns="" xmlns:a16="http://schemas.microsoft.com/office/drawing/2014/main" id="{66955322-8267-4495-9B65-2780CE2E1C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11777" y="1965960"/>
            <a:ext cx="6368446" cy="36728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4798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6188913-4BB5-4644-B861-0926E3D6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stratégie que le projet ouvre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924D1E0-4EEB-49D1-9CD8-88455F7BD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Spéculation personnelle: ouvrir la voie à un « big bang de la protection sociale ».</a:t>
            </a:r>
          </a:p>
          <a:p>
            <a:r>
              <a:rPr lang="fr-FR" dirty="0">
                <a:solidFill>
                  <a:schemeClr val="tx1"/>
                </a:solidFill>
              </a:rPr>
              <a:t>Projet qui fusionnerait Pôle Emploi + RUA dans un nouveau « service public de l’insertion » (ce qui </a:t>
            </a:r>
            <a:r>
              <a:rPr lang="fr-FR" dirty="0" err="1">
                <a:solidFill>
                  <a:schemeClr val="tx1"/>
                </a:solidFill>
              </a:rPr>
              <a:t>jutifie</a:t>
            </a:r>
            <a:r>
              <a:rPr lang="fr-FR" dirty="0">
                <a:solidFill>
                  <a:schemeClr val="tx1"/>
                </a:solidFill>
              </a:rPr>
              <a:t> l’étatisation croissante de l’assurance chômage).</a:t>
            </a:r>
          </a:p>
        </p:txBody>
      </p:sp>
    </p:spTree>
    <p:extLst>
      <p:ext uri="{BB962C8B-B14F-4D97-AF65-F5344CB8AC3E}">
        <p14:creationId xmlns:p14="http://schemas.microsoft.com/office/powerpoint/2010/main" val="1013573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9F32E99-3B99-4CDF-81D5-5F9704FF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qui est en cause, c’est le fonctionnement global de l’économie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4CB874A-C27D-497D-8C83-881F13F74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Chômage de masse et pauvreté importante</a:t>
            </a:r>
            <a:endParaRPr lang="fr-FR" dirty="0">
              <a:effectLst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Creusement des inégalités</a:t>
            </a:r>
            <a:endParaRPr lang="fr-FR" dirty="0">
              <a:effectLst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Affaissement du salariat</a:t>
            </a:r>
            <a:endParaRPr lang="fr-FR" dirty="0">
              <a:effectLst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Insatisfaction de nombreux besoins essentiels ; allocation inefficiente de nos forces productives</a:t>
            </a:r>
            <a:endParaRPr lang="fr-FR" dirty="0">
              <a:effectLst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lutte contre la pauvreté ne peut se passer d’une vision systémique cohérente. </a:t>
            </a:r>
            <a:endParaRPr lang="fr-FR" sz="18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Nous avons </a:t>
            </a:r>
            <a:r>
              <a:rPr lang="fr-FR" sz="1800" smtClean="0">
                <a:solidFill>
                  <a:srgbClr val="000000"/>
                </a:solidFill>
                <a:latin typeface="Calibri" panose="020F0502020204030204" pitchFamily="34" charset="0"/>
              </a:rPr>
              <a:t>des revendications sur tout ceci!</a:t>
            </a:r>
            <a:endParaRPr lang="fr-FR" sz="180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22860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FR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problème c’est la logique d’ensemble du capitalisme contemporain! </a:t>
            </a:r>
            <a:endParaRPr lang="fr-FR" dirty="0">
              <a:effectLst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95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7AF279D-BF2B-4168-9B67-6ED8B8C4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I/ Tout va mieux?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3BC46DB-E121-487F-9249-191BC2538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29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5EFBD0C-01E3-419A-88E4-4A8C0DA0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Croissance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4E8EBFD3-59FA-4A04-BD79-97613A009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5361" y="1861154"/>
            <a:ext cx="7194542" cy="4234848"/>
          </a:xfrm>
        </p:spPr>
      </p:pic>
    </p:spTree>
    <p:extLst>
      <p:ext uri="{BB962C8B-B14F-4D97-AF65-F5344CB8AC3E}">
        <p14:creationId xmlns:p14="http://schemas.microsoft.com/office/powerpoint/2010/main" val="278488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DF9E65F-1FD3-402A-B171-BF278BBA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capital va (très) bien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475E779-B393-4E98-9613-BF8EFE8EE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Explosion du nombre de milliardaires</a:t>
            </a:r>
          </a:p>
          <a:p>
            <a:r>
              <a:rPr lang="fr-FR" dirty="0">
                <a:solidFill>
                  <a:schemeClr val="tx1"/>
                </a:solidFill>
              </a:rPr>
              <a:t>Taux de marge record des entreprises</a:t>
            </a:r>
          </a:p>
          <a:p>
            <a:r>
              <a:rPr lang="fr-FR" dirty="0">
                <a:solidFill>
                  <a:schemeClr val="tx1"/>
                </a:solidFill>
              </a:rPr>
              <a:t>Dividendes records</a:t>
            </a:r>
          </a:p>
        </p:txBody>
      </p:sp>
    </p:spTree>
    <p:extLst>
      <p:ext uri="{BB962C8B-B14F-4D97-AF65-F5344CB8AC3E}">
        <p14:creationId xmlns:p14="http://schemas.microsoft.com/office/powerpoint/2010/main" val="140411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DF8D448-0FA9-4DE8-9A79-46A6D910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taux de marge record (profits sur valeur ajoutée)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394441C4-3B23-41EF-BDCF-3FB30BD36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65960"/>
            <a:ext cx="5641222" cy="3503187"/>
          </a:xfr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B0C563F-7F60-462B-ABBE-A0A8236B2250}"/>
              </a:ext>
            </a:extLst>
          </p:cNvPr>
          <p:cNvSpPr txBox="1"/>
          <p:nvPr/>
        </p:nvSpPr>
        <p:spPr>
          <a:xfrm>
            <a:off x="1173480" y="6090407"/>
            <a:ext cx="650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Source: INSEE / Graphique et tableau de François </a:t>
            </a:r>
            <a:r>
              <a:rPr lang="fr-FR" dirty="0" err="1"/>
              <a:t>Geerolf</a:t>
            </a:r>
            <a:endParaRPr lang="fr-FR" dirty="0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="" xmlns:a16="http://schemas.microsoft.com/office/drawing/2014/main" id="{A8A57400-7EBC-48BC-8201-B70606FF6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132" y="1965960"/>
            <a:ext cx="346296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5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 un record de dividendes en 2021 dans le monde…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965960"/>
            <a:ext cx="5717116" cy="44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11FD19E-689D-4A23-8579-C67741C38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… y compris en France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2E24C1C5-6ED1-4BE5-8C94-A79776CD8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5221" y="2057400"/>
            <a:ext cx="5068220" cy="4038600"/>
          </a:xfrm>
        </p:spPr>
      </p:pic>
    </p:spTree>
    <p:extLst>
      <p:ext uri="{BB962C8B-B14F-4D97-AF65-F5344CB8AC3E}">
        <p14:creationId xmlns:p14="http://schemas.microsoft.com/office/powerpoint/2010/main" val="2506676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pandémie a enrichi les plus riches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501660"/>
            <a:ext cx="5058451" cy="35029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297" y="2501660"/>
            <a:ext cx="4656223" cy="35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1320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Personnalisé 3">
      <a:dk1>
        <a:srgbClr val="323232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B9374254-97BC-4C6F-BDC4-CC169823061D}" vid="{546E448F-7E3E-4F5D-ABAE-8467EC55A82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1">
  <a:themeElements>
    <a:clrScheme name="Personnalisé 3">
      <a:dk1>
        <a:srgbClr val="323232"/>
      </a:dk1>
      <a:lt1>
        <a:sysClr val="window" lastClr="FFFFFF"/>
      </a:lt1>
      <a:dk2>
        <a:srgbClr val="323232"/>
      </a:dk2>
      <a:lt2>
        <a:srgbClr val="E5C243"/>
      </a:lt2>
      <a:accent1>
        <a:srgbClr val="C00000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se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99C60612-143F-4431-9EF9-AE2EDAC1BEF0}" vid="{FEBA295E-E97E-4120-9D9C-ED77DB18E386}"/>
    </a:ext>
  </a:ext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 (1)</Template>
  <TotalTime>85</TotalTime>
  <Words>675</Words>
  <Application>Microsoft Office PowerPoint</Application>
  <PresentationFormat>Grand écran</PresentationFormat>
  <Paragraphs>95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AvenirNextCyr</vt:lpstr>
      <vt:lpstr>Calibri</vt:lpstr>
      <vt:lpstr>Calibri Light</vt:lpstr>
      <vt:lpstr>Corbel</vt:lpstr>
      <vt:lpstr>Thème1</vt:lpstr>
      <vt:lpstr>Conception personnalisée</vt:lpstr>
      <vt:lpstr>1_Thème1</vt:lpstr>
      <vt:lpstr>1_Conception personnalisée</vt:lpstr>
      <vt:lpstr>Revenu universel et revendications CGT</vt:lpstr>
      <vt:lpstr>Intro</vt:lpstr>
      <vt:lpstr>I/ Tout va mieux?</vt:lpstr>
      <vt:lpstr>Croissance</vt:lpstr>
      <vt:lpstr>Le capital va (très) bien</vt:lpstr>
      <vt:lpstr>Des taux de marge record (profits sur valeur ajoutée)</vt:lpstr>
      <vt:lpstr>Vers un record de dividendes en 2021 dans le monde…</vt:lpstr>
      <vt:lpstr>… y compris en France</vt:lpstr>
      <vt:lpstr>La pandémie a enrichi les plus riches</vt:lpstr>
      <vt:lpstr>II/La réalité de la majorité est plus difficile</vt:lpstr>
      <vt:lpstr>Les deux grandes causes de la pauvreté sont bien connues</vt:lpstr>
      <vt:lpstr>1/ Pauvreté, précarité</vt:lpstr>
      <vt:lpstr>2/ Emploi</vt:lpstr>
      <vt:lpstr>La plateformisation du travail progresse</vt:lpstr>
      <vt:lpstr>3/ Stagnation du « pouvoir d’achat »</vt:lpstr>
      <vt:lpstr>Pourquoi l’inflation est plus élevé dans la période (2.6%)? </vt:lpstr>
      <vt:lpstr>Les dépenses contraintes et pré-engagées</vt:lpstr>
      <vt:lpstr>La longue stagnation des salaires</vt:lpstr>
      <vt:lpstr>III/ Quelques errements du revenu universel</vt:lpstr>
      <vt:lpstr>Pourquoi le revenu universel séduit</vt:lpstr>
      <vt:lpstr>Les principaux problèmes du revenu de base</vt:lpstr>
      <vt:lpstr>1/ Le travail ne va pas disparaître</vt:lpstr>
      <vt:lpstr>2/ Déresponsabilisation des employeurs</vt:lpstr>
      <vt:lpstr>3/ Productifs versus bénéficiaires?</vt:lpstr>
      <vt:lpstr>4/ La voie ouverte à une nouvelle phase de dérégulation</vt:lpstr>
      <vt:lpstr>Le projet gouvernemental</vt:lpstr>
      <vt:lpstr>La stratégie que le projet ouvre</vt:lpstr>
      <vt:lpstr>Ce qui est en cause, c’est le fonctionnement global de l’économie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Revenu universel et revendications CGT</dc:title>
  <dc:creator>mathieu</dc:creator>
  <cp:lastModifiedBy>Mathieu COCQ</cp:lastModifiedBy>
  <cp:revision>18</cp:revision>
  <dcterms:created xsi:type="dcterms:W3CDTF">2022-01-31T10:26:17Z</dcterms:created>
  <dcterms:modified xsi:type="dcterms:W3CDTF">2022-02-02T19:35:23Z</dcterms:modified>
</cp:coreProperties>
</file>